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69"/>
  </p:notesMasterIdLst>
  <p:handoutMasterIdLst>
    <p:handoutMasterId r:id="rId70"/>
  </p:handoutMasterIdLst>
  <p:sldIdLst>
    <p:sldId id="343" r:id="rId3"/>
    <p:sldId id="10470" r:id="rId4"/>
    <p:sldId id="371" r:id="rId5"/>
    <p:sldId id="10525" r:id="rId6"/>
    <p:sldId id="10522" r:id="rId7"/>
    <p:sldId id="340" r:id="rId8"/>
    <p:sldId id="10535" r:id="rId9"/>
    <p:sldId id="10545" r:id="rId10"/>
    <p:sldId id="10546" r:id="rId11"/>
    <p:sldId id="10547" r:id="rId12"/>
    <p:sldId id="10548" r:id="rId13"/>
    <p:sldId id="10549" r:id="rId14"/>
    <p:sldId id="10552" r:id="rId15"/>
    <p:sldId id="10553" r:id="rId16"/>
    <p:sldId id="10550" r:id="rId17"/>
    <p:sldId id="10551" r:id="rId18"/>
    <p:sldId id="10554" r:id="rId19"/>
    <p:sldId id="10472" r:id="rId20"/>
    <p:sldId id="10557" r:id="rId21"/>
    <p:sldId id="10558" r:id="rId22"/>
    <p:sldId id="10589" r:id="rId23"/>
    <p:sldId id="10559" r:id="rId24"/>
    <p:sldId id="10556" r:id="rId25"/>
    <p:sldId id="10555" r:id="rId26"/>
    <p:sldId id="10562" r:id="rId27"/>
    <p:sldId id="10566" r:id="rId28"/>
    <p:sldId id="10563" r:id="rId29"/>
    <p:sldId id="10567" r:id="rId30"/>
    <p:sldId id="10564" r:id="rId31"/>
    <p:sldId id="10565" r:id="rId32"/>
    <p:sldId id="10568" r:id="rId33"/>
    <p:sldId id="10579" r:id="rId34"/>
    <p:sldId id="10569" r:id="rId35"/>
    <p:sldId id="10575" r:id="rId36"/>
    <p:sldId id="10473" r:id="rId37"/>
    <p:sldId id="10576" r:id="rId38"/>
    <p:sldId id="10577" r:id="rId39"/>
    <p:sldId id="10578" r:id="rId40"/>
    <p:sldId id="10570" r:id="rId41"/>
    <p:sldId id="10571" r:id="rId42"/>
    <p:sldId id="10572" r:id="rId43"/>
    <p:sldId id="10573" r:id="rId44"/>
    <p:sldId id="10574" r:id="rId45"/>
    <p:sldId id="10540" r:id="rId46"/>
    <p:sldId id="10580" r:id="rId47"/>
    <p:sldId id="10476" r:id="rId48"/>
    <p:sldId id="10543" r:id="rId49"/>
    <p:sldId id="10590" r:id="rId50"/>
    <p:sldId id="10581" r:id="rId51"/>
    <p:sldId id="10582" r:id="rId52"/>
    <p:sldId id="10583" r:id="rId53"/>
    <p:sldId id="10592" r:id="rId54"/>
    <p:sldId id="10584" r:id="rId55"/>
    <p:sldId id="10591" r:id="rId56"/>
    <p:sldId id="10596" r:id="rId57"/>
    <p:sldId id="10593" r:id="rId58"/>
    <p:sldId id="10598" r:id="rId59"/>
    <p:sldId id="10594" r:id="rId60"/>
    <p:sldId id="10595" r:id="rId61"/>
    <p:sldId id="10600" r:id="rId62"/>
    <p:sldId id="936" r:id="rId63"/>
    <p:sldId id="10587" r:id="rId64"/>
    <p:sldId id="823" r:id="rId65"/>
    <p:sldId id="810" r:id="rId66"/>
    <p:sldId id="10605" r:id="rId67"/>
    <p:sldId id="10561" r:id="rId6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10470"/>
            <p14:sldId id="371"/>
            <p14:sldId id="10525"/>
            <p14:sldId id="10522"/>
          </p14:sldIdLst>
        </p14:section>
        <p14:section name="DEMO 1" id="{EDA24CE3-BFBF-4781-BA0B-4151A1C0489A}">
          <p14:sldIdLst>
            <p14:sldId id="340"/>
            <p14:sldId id="10535"/>
            <p14:sldId id="10545"/>
            <p14:sldId id="10546"/>
            <p14:sldId id="10547"/>
            <p14:sldId id="10548"/>
            <p14:sldId id="10549"/>
            <p14:sldId id="10552"/>
            <p14:sldId id="10553"/>
            <p14:sldId id="10550"/>
            <p14:sldId id="10551"/>
            <p14:sldId id="10554"/>
          </p14:sldIdLst>
        </p14:section>
        <p14:section name="DEMO 2" id="{3A005842-2A71-41C1-9B5E-003783130F36}">
          <p14:sldIdLst>
            <p14:sldId id="10472"/>
            <p14:sldId id="10557"/>
            <p14:sldId id="10558"/>
            <p14:sldId id="10589"/>
            <p14:sldId id="10559"/>
            <p14:sldId id="10556"/>
            <p14:sldId id="10555"/>
            <p14:sldId id="10562"/>
            <p14:sldId id="10566"/>
            <p14:sldId id="10563"/>
            <p14:sldId id="10567"/>
            <p14:sldId id="10564"/>
            <p14:sldId id="10565"/>
            <p14:sldId id="10568"/>
            <p14:sldId id="10579"/>
            <p14:sldId id="10569"/>
            <p14:sldId id="10575"/>
          </p14:sldIdLst>
        </p14:section>
        <p14:section name="DEMO 3" id="{D5C6BD9D-18F2-4DE8-BCCF-6D32FB0E1093}">
          <p14:sldIdLst>
            <p14:sldId id="10473"/>
            <p14:sldId id="10576"/>
            <p14:sldId id="10577"/>
            <p14:sldId id="10578"/>
            <p14:sldId id="10570"/>
            <p14:sldId id="10571"/>
            <p14:sldId id="10572"/>
            <p14:sldId id="10573"/>
            <p14:sldId id="10574"/>
            <p14:sldId id="10540"/>
            <p14:sldId id="10580"/>
          </p14:sldIdLst>
        </p14:section>
        <p14:section name="DEMO 4" id="{7F5AF1C4-6137-4CC1-AA23-3F13E90B3610}">
          <p14:sldIdLst>
            <p14:sldId id="10476"/>
            <p14:sldId id="10543"/>
            <p14:sldId id="10590"/>
            <p14:sldId id="10581"/>
            <p14:sldId id="10582"/>
            <p14:sldId id="10583"/>
            <p14:sldId id="10592"/>
            <p14:sldId id="10584"/>
            <p14:sldId id="10591"/>
            <p14:sldId id="10596"/>
            <p14:sldId id="10593"/>
            <p14:sldId id="10598"/>
            <p14:sldId id="10594"/>
            <p14:sldId id="10595"/>
          </p14:sldIdLst>
        </p14:section>
        <p14:section name="DEMO 5" id="{1A0BD8F1-6C40-4754-8234-A3A37172F9AE}">
          <p14:sldIdLst>
            <p14:sldId id="10600"/>
          </p14:sldIdLst>
        </p14:section>
        <p14:section name="END" id="{D63A5623-874A-4021-8463-B45A95150954}">
          <p14:sldIdLst>
            <p14:sldId id="936"/>
            <p14:sldId id="10587"/>
            <p14:sldId id="823"/>
            <p14:sldId id="810"/>
            <p14:sldId id="10605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9" autoAdjust="0"/>
    <p:restoredTop sz="87818" autoAdjust="0"/>
  </p:normalViewPr>
  <p:slideViewPr>
    <p:cSldViewPr snapToGrid="0">
      <p:cViewPr varScale="1">
        <p:scale>
          <a:sx n="139" d="100"/>
          <a:sy n="139" d="100"/>
        </p:scale>
        <p:origin x="318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crubFa8758" TargetMode="External"/><Relationship Id="rId13" Type="http://schemas.openxmlformats.org/officeDocument/2006/relationships/hyperlink" Target="https://docs.microsoft.com/powerapps/maker/canvas-apps/webinars-listing" TargetMode="External"/><Relationship Id="rId3" Type="http://schemas.openxmlformats.org/officeDocument/2006/relationships/hyperlink" Target="https://dba2o.wordpress.com/" TargetMode="External"/><Relationship Id="rId7" Type="http://schemas.openxmlformats.org/officeDocument/2006/relationships/hyperlink" Target="https://docs.microsoft.com/powerapps/maker/canvas-apps/add-scrolling-screen" TargetMode="External"/><Relationship Id="rId12" Type="http://schemas.openxmlformats.org/officeDocument/2006/relationships/hyperlink" Target="https://docs.microsoft.com/powerapps/maker/canvas-apps/open-and-run-a-sample-app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youtu.be/swpjfIyXCNA" TargetMode="External"/><Relationship Id="rId11" Type="http://schemas.openxmlformats.org/officeDocument/2006/relationships/hyperlink" Target="https://docs.microsoft.com/power-bi/service-cortana-intro" TargetMode="External"/><Relationship Id="rId5" Type="http://schemas.openxmlformats.org/officeDocument/2006/relationships/hyperlink" Target="https://docs.microsoft.com/power-platform/admin/pricing-billing-skus" TargetMode="External"/><Relationship Id="rId15" Type="http://schemas.openxmlformats.org/officeDocument/2006/relationships/hyperlink" Target="https://www.microsoft.com/en-us/businessapplicationssummit" TargetMode="External"/><Relationship Id="rId10" Type="http://schemas.openxmlformats.org/officeDocument/2006/relationships/hyperlink" Target="https://powerusers.microsoft.com/t5/General-Discussion/image-in-a-circle/m-p/9124#M4007" TargetMode="External"/><Relationship Id="rId4" Type="http://schemas.openxmlformats.org/officeDocument/2006/relationships/hyperlink" Target="https://docs.microsoft.com/learn/browse/?products=power-platform" TargetMode="External"/><Relationship Id="rId9" Type="http://schemas.openxmlformats.org/officeDocument/2006/relationships/hyperlink" Target="https://youtu.be/SaDEVOgOlYY" TargetMode="External"/><Relationship Id="rId14" Type="http://schemas.openxmlformats.org/officeDocument/2006/relationships/hyperlink" Target="https://go.microsoft.com/fwlink/?LinkId=2005303&amp;clcid=0x409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users.microsoft.com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936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5359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951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7110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9121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4191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999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2232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280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145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344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1082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4420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10087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0247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9840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7337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985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6175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1799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3176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6592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316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0147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919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34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9653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21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https://dba2o.wordpress.com/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https://docs.microsoft.com/learn/browse/?products=power-platform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https://docs.microsoft.com/power-platform/admin/pricing-billing-skus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https://youtu.be/swpjfIyXCNA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https://docs.microsoft.com/powerapps/maker/canvas-apps/add-scrolling-screen</a:t>
            </a:r>
            <a:endParaRPr lang="en-US" dirty="0">
              <a:hlinkClick r:id="rId8"/>
            </a:endParaRPr>
          </a:p>
          <a:p>
            <a:r>
              <a:rPr lang="en-US" dirty="0">
                <a:hlinkClick r:id="rId8"/>
              </a:rPr>
              <a:t>https://youtu.be/rcrubFa8758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https://youtu.be/SaDEVOgOlYY</a:t>
            </a:r>
            <a:endParaRPr lang="en-US" dirty="0">
              <a:hlinkClick r:id="rId10"/>
            </a:endParaRPr>
          </a:p>
          <a:p>
            <a:r>
              <a:rPr lang="en-US" dirty="0">
                <a:hlinkClick r:id="rId10"/>
              </a:rPr>
              <a:t>https://powerusers.microsoft.com/t5/General-Discussion/image-in-a-circle/m-p/9124#M4007</a:t>
            </a:r>
            <a:endParaRPr lang="en-US" dirty="0"/>
          </a:p>
          <a:p>
            <a:r>
              <a:rPr lang="en-US" dirty="0">
                <a:hlinkClick r:id="rId11"/>
              </a:rPr>
              <a:t>https://docs.microsoft.com/power-bi/service-cortana-intro</a:t>
            </a:r>
            <a:endParaRPr lang="en-US" dirty="0">
              <a:hlinkClick r:id="rId12"/>
            </a:endParaRPr>
          </a:p>
          <a:p>
            <a:r>
              <a:rPr lang="en-US" dirty="0">
                <a:hlinkClick r:id="rId12"/>
              </a:rPr>
              <a:t>https://docs.microsoft.com/powerapps/maker/canvas-apps/open-and-run-a-sample-app</a:t>
            </a:r>
            <a:endParaRPr lang="en-US" dirty="0">
              <a:hlinkClick r:id="rId13"/>
            </a:endParaRPr>
          </a:p>
          <a:p>
            <a:r>
              <a:rPr lang="en-US" dirty="0">
                <a:hlinkClick r:id="rId13"/>
              </a:rPr>
              <a:t>https://docs.microsoft.com/powerapps/maker/canvas-apps/webinars-listing</a:t>
            </a:r>
            <a:endParaRPr lang="en-US" dirty="0">
              <a:hlinkClick r:id="rId14"/>
            </a:endParaRPr>
          </a:p>
          <a:p>
            <a:r>
              <a:rPr lang="en-US" dirty="0">
                <a:hlinkClick r:id="rId14"/>
              </a:rPr>
              <a:t>https://go.microsoft.com/fwlink/?LinkId=2005303&amp;clcid=0x409</a:t>
            </a:r>
            <a:endParaRPr lang="en-US" dirty="0">
              <a:hlinkClick r:id="rId15"/>
            </a:endParaRPr>
          </a:p>
          <a:p>
            <a:r>
              <a:rPr lang="en-US" dirty="0">
                <a:hlinkClick r:id="rId15"/>
              </a:rPr>
              <a:t>https://www.microsoft.com/en-us/businessapplicationssummit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47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https://powerusers.microsoft.com/</a:t>
            </a:r>
            <a:endParaRPr lang="en-US" dirty="0"/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8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Data Stories Gallery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8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Discuss, </a:t>
            </a:r>
            <a:r>
              <a:rPr lang="en-US" sz="1200" kern="0" dirty="0">
                <a:solidFill>
                  <a:srgbClr val="FFFFFF"/>
                </a:solidFill>
              </a:rPr>
              <a:t>Connect, Feedback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626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890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3231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412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3004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1548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11/15/2019 1:04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620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83D3F42-0D8C-4760-AADF-72E7CF81A1F8}"/>
              </a:ext>
            </a:extLst>
          </p:cNvPr>
          <p:cNvSpPr txBox="1">
            <a:spLocks/>
          </p:cNvSpPr>
          <p:nvPr userDrawn="1"/>
        </p:nvSpPr>
        <p:spPr>
          <a:xfrm>
            <a:off x="404610" y="494547"/>
            <a:ext cx="5597115" cy="614029"/>
          </a:xfrm>
          <a:prstGeom prst="rect">
            <a:avLst/>
          </a:prstGeo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Power BI Fest 2019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52C11-6901-440B-AEA8-1DECF17DA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52" r="18827"/>
          <a:stretch/>
        </p:blipFill>
        <p:spPr>
          <a:xfrm>
            <a:off x="5924832" y="200317"/>
            <a:ext cx="3026195" cy="4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68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73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8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8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4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49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72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3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42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98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3E7B4-C47F-46B0-B649-AE6A4CD7A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55" r="18403"/>
          <a:stretch/>
        </p:blipFill>
        <p:spPr>
          <a:xfrm>
            <a:off x="4315442" y="181162"/>
            <a:ext cx="4640421" cy="4770535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8" r:id="rId2"/>
    <p:sldLayoutId id="2147483714" r:id="rId3"/>
    <p:sldLayoutId id="2147483705" r:id="rId4"/>
    <p:sldLayoutId id="2147483691" r:id="rId5"/>
    <p:sldLayoutId id="2147483692" r:id="rId6"/>
    <p:sldLayoutId id="2147483697" r:id="rId7"/>
    <p:sldLayoutId id="2147483678" r:id="rId8"/>
    <p:sldLayoutId id="2147483719" r:id="rId9"/>
    <p:sldLayoutId id="2147483720" r:id="rId10"/>
    <p:sldLayoutId id="2147483721" r:id="rId11"/>
    <p:sldLayoutId id="2147483722" r:id="rId12"/>
    <p:sldLayoutId id="2147483688" r:id="rId13"/>
    <p:sldLayoutId id="2147483724" r:id="rId14"/>
    <p:sldLayoutId id="2147483725" r:id="rId15"/>
    <p:sldLayoutId id="2147483764" r:id="rId16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6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pbifest20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bit.ly/pbifest19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19.png"/><Relationship Id="rId3" Type="http://schemas.openxmlformats.org/officeDocument/2006/relationships/image" Target="../media/image1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TryPVA" TargetMode="Externa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make.powerapps.com/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aka.ms/TryPVA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power-platform/admin/pricing-billing-skus" TargetMode="External"/><Relationship Id="rId5" Type="http://schemas.openxmlformats.org/officeDocument/2006/relationships/hyperlink" Target="https://docs.microsoft.com/learn/browse/?products=power-platform" TargetMode="External"/><Relationship Id="rId4" Type="http://schemas.openxmlformats.org/officeDocument/2006/relationships/hyperlink" Target="https://github.com/hfleitas/pbifest2019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://bit.ly/pbifest19" TargetMode="External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1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hyperlink" Target="https://linkedin.com/in/hiramfleita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To The Apps!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More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000147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github.com/hfleitas/pbifest2019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0D9B1-3CE7-4EC9-9C6A-2A3AB693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80" y="0"/>
            <a:ext cx="29154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B2926-DB70-49FA-B7F2-CC908E0E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4" y="0"/>
            <a:ext cx="28758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5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C9DA5-7A8A-48DC-B9A1-CFC69A56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835" y="0"/>
            <a:ext cx="28943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2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ause">
            <a:extLst>
              <a:ext uri="{FF2B5EF4-FFF2-40B4-BE49-F238E27FC236}">
                <a16:creationId xmlns:a16="http://schemas.microsoft.com/office/drawing/2014/main" id="{62376FEA-3B9F-4E0D-8358-F0B52CD0F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7828" y="1577578"/>
            <a:ext cx="1988345" cy="198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9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4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7E3531-1EA0-4202-B02F-7BC97F98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D10FE6-1C7D-4278-8913-7D135904D1F0}"/>
              </a:ext>
            </a:extLst>
          </p:cNvPr>
          <p:cNvSpPr/>
          <p:nvPr/>
        </p:nvSpPr>
        <p:spPr>
          <a:xfrm>
            <a:off x="1354412" y="2358189"/>
            <a:ext cx="1574418" cy="12375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1370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CBFFC-7544-4A1C-B6A0-DA0A7B2DA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45259F-CAD8-4395-919B-E69629565866}"/>
              </a:ext>
            </a:extLst>
          </p:cNvPr>
          <p:cNvSpPr/>
          <p:nvPr/>
        </p:nvSpPr>
        <p:spPr>
          <a:xfrm>
            <a:off x="0" y="2495693"/>
            <a:ext cx="1203158" cy="77002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8258EA-3A06-4164-9FEB-DE9538F3EE38}"/>
              </a:ext>
            </a:extLst>
          </p:cNvPr>
          <p:cNvSpPr/>
          <p:nvPr/>
        </p:nvSpPr>
        <p:spPr>
          <a:xfrm>
            <a:off x="2613717" y="3829480"/>
            <a:ext cx="1203158" cy="39876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5855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A3C1C-9C45-49BB-868C-0C226FF6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842B3C-4D07-4EEB-9C86-40FE81916F62}"/>
              </a:ext>
            </a:extLst>
          </p:cNvPr>
          <p:cNvSpPr/>
          <p:nvPr/>
        </p:nvSpPr>
        <p:spPr>
          <a:xfrm>
            <a:off x="6668932" y="1443789"/>
            <a:ext cx="1210033" cy="2475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CAC02-0D17-43CF-BF39-5F9F5D845711}"/>
              </a:ext>
            </a:extLst>
          </p:cNvPr>
          <p:cNvSpPr/>
          <p:nvPr/>
        </p:nvSpPr>
        <p:spPr>
          <a:xfrm>
            <a:off x="385010" y="2447996"/>
            <a:ext cx="1113781" cy="1852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BCD8A-D9FB-4D47-B689-2F89C131D8D1}"/>
              </a:ext>
            </a:extLst>
          </p:cNvPr>
          <p:cNvSpPr/>
          <p:nvPr/>
        </p:nvSpPr>
        <p:spPr>
          <a:xfrm>
            <a:off x="385011" y="2806221"/>
            <a:ext cx="1113780" cy="22749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0545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456272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Row-Level-Security</a:t>
            </a:r>
            <a:br>
              <a:rPr lang="en-US" sz="3600" dirty="0"/>
            </a:br>
            <a:r>
              <a:rPr lang="en-US" sz="3600" dirty="0"/>
              <a:t>(RLS)</a:t>
            </a:r>
            <a:endParaRPr lang="en-US" sz="32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8AD98443-0743-40B3-80B0-65AB7674D53C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65300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C0F66F-CD38-4FBE-84A0-97209295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" y="0"/>
            <a:ext cx="9138108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FC7015-F494-4AB6-9C2B-87619D1A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134" y="970511"/>
            <a:ext cx="3948569" cy="33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5BAFF7-7D2E-40F1-A862-60F66ECB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" y="0"/>
            <a:ext cx="913898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D0DE7-0613-4020-96B8-C7A9C22A1135}"/>
              </a:ext>
            </a:extLst>
          </p:cNvPr>
          <p:cNvSpPr/>
          <p:nvPr/>
        </p:nvSpPr>
        <p:spPr>
          <a:xfrm>
            <a:off x="1746261" y="1127958"/>
            <a:ext cx="893811" cy="43958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53066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884-2F8C-4335-B531-7F3B4BAC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99"/>
            <a:ext cx="9144000" cy="5127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D0DE7-0613-4020-96B8-C7A9C22A1135}"/>
              </a:ext>
            </a:extLst>
          </p:cNvPr>
          <p:cNvSpPr/>
          <p:nvPr/>
        </p:nvSpPr>
        <p:spPr>
          <a:xfrm>
            <a:off x="1058742" y="158557"/>
            <a:ext cx="453763" cy="1852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52D82B-D709-42F1-ADFC-39E5D3288BDF}"/>
              </a:ext>
            </a:extLst>
          </p:cNvPr>
          <p:cNvSpPr/>
          <p:nvPr/>
        </p:nvSpPr>
        <p:spPr>
          <a:xfrm>
            <a:off x="4281488" y="295275"/>
            <a:ext cx="633412" cy="9477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5599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F27766-72C1-416A-AEE2-2BCD5438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99"/>
            <a:ext cx="9144000" cy="5127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8458F4-2F15-42D2-AB71-E3C0AF77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11" y="897254"/>
            <a:ext cx="5575778" cy="3348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FD6C4A-325A-4242-9352-A8657000E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111" y="897254"/>
            <a:ext cx="5575778" cy="33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8A5E7-D560-4907-8201-C2DF271B0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11" y="897254"/>
            <a:ext cx="5575778" cy="3348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72DB28-66D8-4A0D-BEEB-160463DD8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111" y="897254"/>
            <a:ext cx="5575778" cy="33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9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DECC3-B3E1-484A-A4EA-8B0221BF4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9423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54D78E-D53C-4450-A39D-BDD14798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17" t="31545" r="37212" b="20869"/>
          <a:stretch/>
        </p:blipFill>
        <p:spPr>
          <a:xfrm>
            <a:off x="4345118" y="1622544"/>
            <a:ext cx="1395663" cy="2447567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DF7FEEA1-7C77-406B-9B49-C0E54AACB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V="1">
            <a:off x="3883911" y="2640545"/>
            <a:ext cx="685800" cy="685800"/>
          </a:xfrm>
          <a:prstGeom prst="rect">
            <a:avLst/>
          </a:prstGeom>
        </p:spPr>
      </p:pic>
      <p:pic>
        <p:nvPicPr>
          <p:cNvPr id="10" name="Graphic 9" descr="Line Arrow: Clockwise curve">
            <a:extLst>
              <a:ext uri="{FF2B5EF4-FFF2-40B4-BE49-F238E27FC236}">
                <a16:creationId xmlns:a16="http://schemas.microsoft.com/office/drawing/2014/main" id="{4A79CBE9-233E-432D-BAB1-571BBA32B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720455" y="2160527"/>
            <a:ext cx="685800" cy="685800"/>
          </a:xfrm>
          <a:prstGeom prst="rect">
            <a:avLst/>
          </a:prstGeom>
        </p:spPr>
      </p:pic>
      <p:pic>
        <p:nvPicPr>
          <p:cNvPr id="12" name="Graphic 11" descr="Line Arrow: Clockwise curve">
            <a:extLst>
              <a:ext uri="{FF2B5EF4-FFF2-40B4-BE49-F238E27FC236}">
                <a16:creationId xmlns:a16="http://schemas.microsoft.com/office/drawing/2014/main" id="{4BE560DA-52A3-4F6A-967C-6B3DC762D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5583232" y="3275453"/>
            <a:ext cx="685800" cy="685800"/>
          </a:xfrm>
          <a:prstGeom prst="rect">
            <a:avLst/>
          </a:prstGeom>
        </p:spPr>
      </p:pic>
      <p:pic>
        <p:nvPicPr>
          <p:cNvPr id="13" name="Graphic 12" descr="Line Arrow: Clockwise curve">
            <a:extLst>
              <a:ext uri="{FF2B5EF4-FFF2-40B4-BE49-F238E27FC236}">
                <a16:creationId xmlns:a16="http://schemas.microsoft.com/office/drawing/2014/main" id="{2DCB9AB6-36E0-43EB-8B03-AC23F8F1E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>
            <a:off x="3198111" y="82339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F73AB-B8CF-4B3E-9195-FF57200C5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D9BACD-326A-4ABE-9E32-3C67427BB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0" t="16162" r="43608" b="50000"/>
          <a:stretch/>
        </p:blipFill>
        <p:spPr>
          <a:xfrm>
            <a:off x="1388225" y="831273"/>
            <a:ext cx="3765666" cy="1740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3A68B-CF23-43A6-8A3A-C7BD9E2FEF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90" t="16162" r="43608" b="50000"/>
          <a:stretch/>
        </p:blipFill>
        <p:spPr>
          <a:xfrm>
            <a:off x="1388225" y="831273"/>
            <a:ext cx="3765666" cy="1740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8FAC53-C4AC-4FEC-B91C-D2A612603D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90" t="16162" r="43608" b="50000"/>
          <a:stretch/>
        </p:blipFill>
        <p:spPr>
          <a:xfrm>
            <a:off x="1388225" y="831273"/>
            <a:ext cx="3765666" cy="174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352EB-B563-4DCD-9C93-C2819036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23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CE6D6-5075-47EF-8502-B92F6428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6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2D973-1CA9-481B-A685-7E2685769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9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CBEF0-6A3F-4E01-9A32-E6011820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608DA-D628-4ED3-B20B-EAAAC08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4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r="4358"/>
          <a:stretch/>
        </p:blipFill>
        <p:spPr>
          <a:xfrm>
            <a:off x="-3525" y="-3894"/>
            <a:ext cx="4659345" cy="5147394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372547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Eval: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5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bit.ly/pbifest19</a:t>
            </a: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0AB48-54B7-4F09-9A9D-571FF8B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8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07BF6-FC2C-4268-B105-39B9ECE8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6D8FA6-E1F4-4791-8C17-D2CBFE298A6B}"/>
              </a:ext>
            </a:extLst>
          </p:cNvPr>
          <p:cNvSpPr/>
          <p:nvPr/>
        </p:nvSpPr>
        <p:spPr>
          <a:xfrm>
            <a:off x="6096000" y="3514724"/>
            <a:ext cx="2598420" cy="19288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70199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0BA854-254C-4BE0-A053-D872204E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83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C4AB2-D5AE-49FF-8B57-BEEA2433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922" y="0"/>
            <a:ext cx="38561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86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AB32A-66B1-4E6B-B885-872AA3DD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550" y="0"/>
            <a:ext cx="29508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64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Approvals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12BC3F4C-039C-4B22-9EF7-D7BB9B26863F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574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17847-EB8D-4726-B254-508C51017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3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AB4B39-83AB-4947-81EF-25328FE3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346B22-63E4-4439-8344-D9CD2771253E}"/>
              </a:ext>
            </a:extLst>
          </p:cNvPr>
          <p:cNvSpPr/>
          <p:nvPr/>
        </p:nvSpPr>
        <p:spPr>
          <a:xfrm>
            <a:off x="3410093" y="4496372"/>
            <a:ext cx="1388788" cy="3079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88878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90CAF5-46F9-467B-AAC7-4D2295AB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15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BD10EC-1592-4E04-A7B3-9CD96CC28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1"/>
            <a:ext cx="6693490" cy="101421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24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Owner, Fleitas Arts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2219-CDFB-43B2-86FC-B4626C4F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2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B26DB-CF79-4D34-BA48-D1BBC0D3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25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BDC7D2-094A-4DAD-8E32-BD3CE080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96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DF94B-C55F-4037-84B1-B507F2DE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" y="0"/>
            <a:ext cx="91335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0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2E89E-EDEA-4592-B3A1-EC4F3A01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40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80A44-64DB-4A34-8151-52A87205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" y="0"/>
            <a:ext cx="91289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20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International Space Station</a:t>
            </a: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E9890A6-3602-47A7-AF91-238F1D90967D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0660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29CC8C-E4D5-470C-9E6E-996C9F72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8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51A5C2-C923-4D46-AC3D-481D4DE9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38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73525-3A71-454E-B431-1EB6BCDB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 Builder (Forms)</a:t>
            </a:r>
          </a:p>
          <a:p>
            <a:r>
              <a:rPr lang="en-US" dirty="0"/>
              <a:t>Row-Level-Security (RLS)</a:t>
            </a:r>
          </a:p>
          <a:p>
            <a:r>
              <a:rPr lang="en-US" dirty="0"/>
              <a:t>Approvals</a:t>
            </a:r>
          </a:p>
          <a:p>
            <a:r>
              <a:rPr lang="en-US" dirty="0"/>
              <a:t>ISS HTTP Web API</a:t>
            </a:r>
          </a:p>
          <a:p>
            <a:r>
              <a:rPr lang="en-US" dirty="0"/>
              <a:t>Power Virtual Agents</a:t>
            </a:r>
          </a:p>
        </p:txBody>
      </p:sp>
    </p:spTree>
    <p:extLst>
      <p:ext uri="{BB962C8B-B14F-4D97-AF65-F5344CB8AC3E}">
        <p14:creationId xmlns:p14="http://schemas.microsoft.com/office/powerpoint/2010/main" val="270601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24B7E-AA97-4CFB-AB2A-47D77A5A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0C7DD3-9977-46A5-B3E5-49DA96CD008B}"/>
              </a:ext>
            </a:extLst>
          </p:cNvPr>
          <p:cNvSpPr/>
          <p:nvPr/>
        </p:nvSpPr>
        <p:spPr>
          <a:xfrm>
            <a:off x="6530974" y="2259807"/>
            <a:ext cx="622301" cy="3047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60781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71B94-EB7B-454A-A4C8-D7A7994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41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25DA7-BF05-4ADD-8FF2-01ADCECF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41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306837-0522-4831-BAC9-96012809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8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63016-328F-4978-856F-54E43595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99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&#10;&#10;Description automatically generated">
            <a:extLst>
              <a:ext uri="{FF2B5EF4-FFF2-40B4-BE49-F238E27FC236}">
                <a16:creationId xmlns:a16="http://schemas.microsoft.com/office/drawing/2014/main" id="{835C9B0F-6C63-4EEB-9035-3146CE9E0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4C72E-6D8D-489E-AC49-737E9AEE82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0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32E31-0063-4C03-8B5C-3DA4A629B6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09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CA85BAC2-D334-4251-ADFB-F97D81D6B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4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24BE0A20-149D-4B1A-AD76-A0E0311919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8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4" y="2409477"/>
            <a:ext cx="4386356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Forms – Ai builder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3E70800-9DF5-4E0F-B11F-5897C11BBED7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aka.ms/TryPVA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9FDB75C8-C73A-4D08-B81C-66A6BDC329E5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37213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icrosoft">
            <a:extLst>
              <a:ext uri="{FF2B5EF4-FFF2-40B4-BE49-F238E27FC236}">
                <a16:creationId xmlns:a16="http://schemas.microsoft.com/office/drawing/2014/main" id="{24081253-AB92-4D89-A247-A94D29A067B5}"/>
              </a:ext>
            </a:extLst>
          </p:cNvPr>
          <p:cNvSpPr/>
          <p:nvPr/>
        </p:nvSpPr>
        <p:spPr>
          <a:xfrm>
            <a:off x="211268" y="1828372"/>
            <a:ext cx="3137487" cy="565703"/>
          </a:xfrm>
          <a:prstGeom prst="rect">
            <a:avLst/>
          </a:prstGeom>
        </p:spPr>
        <p:txBody>
          <a:bodyPr wrap="square" lIns="107571" tIns="67232" rIns="107571" bIns="67232" anchor="t">
            <a:spAutoFit/>
          </a:bodyPr>
          <a:lstStyle/>
          <a:p>
            <a:pPr defTabSz="685577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941" spc="-74" dirty="0">
                <a:ln w="3175">
                  <a:noFill/>
                </a:ln>
                <a:solidFill>
                  <a:prstClr val="white"/>
                </a:solidFill>
                <a:latin typeface="Segoe UI Light"/>
                <a:cs typeface="Segoe UI" pitchFamily="34" charset="0"/>
              </a:rPr>
              <a:t>End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8C065-EB39-4E83-B99A-3B25B3DC1149}"/>
              </a:ext>
            </a:extLst>
          </p:cNvPr>
          <p:cNvGrpSpPr/>
          <p:nvPr/>
        </p:nvGrpSpPr>
        <p:grpSpPr>
          <a:xfrm>
            <a:off x="2715400" y="0"/>
            <a:ext cx="6428601" cy="5143500"/>
            <a:chOff x="3620533" y="-1"/>
            <a:chExt cx="8571468" cy="6858001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BAE90EA3-A0C9-42A8-9944-0F19303E50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1" r="18182" b="311"/>
            <a:stretch/>
          </p:blipFill>
          <p:spPr bwMode="auto">
            <a:xfrm>
              <a:off x="3620533" y="-1"/>
              <a:ext cx="8571467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5E24CC-EEFC-4E22-868D-17E19B6A0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785" b="37056"/>
            <a:stretch/>
          </p:blipFill>
          <p:spPr>
            <a:xfrm>
              <a:off x="4998908" y="907474"/>
              <a:ext cx="7193093" cy="4859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6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 Builder (Forms)</a:t>
            </a:r>
          </a:p>
          <a:p>
            <a:r>
              <a:rPr lang="en-US" dirty="0"/>
              <a:t>Row-Level-Security (RLS)</a:t>
            </a:r>
          </a:p>
          <a:p>
            <a:r>
              <a:rPr lang="en-US" dirty="0"/>
              <a:t>Approvals</a:t>
            </a:r>
          </a:p>
          <a:p>
            <a:r>
              <a:rPr lang="en-US" dirty="0"/>
              <a:t>ISS HTTP Web API</a:t>
            </a:r>
          </a:p>
          <a:p>
            <a:r>
              <a:rPr lang="en-US" dirty="0"/>
              <a:t>Power Virtual Agents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9362342-D148-498B-AEAA-0E78CEE2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1321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fleitasarts.com</a:t>
            </a:r>
            <a:endParaRPr lang="en-US" dirty="0"/>
          </a:p>
          <a:p>
            <a:r>
              <a:rPr lang="en-US" dirty="0">
                <a:hlinkClick r:id="rId4"/>
              </a:rPr>
              <a:t>github.com/hfleitas/pbifest2019</a:t>
            </a:r>
            <a:endParaRPr lang="en-US" dirty="0"/>
          </a:p>
          <a:p>
            <a:r>
              <a:rPr lang="en-US" dirty="0">
                <a:hlinkClick r:id="rId5"/>
              </a:rPr>
              <a:t>Microsoft Learn</a:t>
            </a:r>
            <a:endParaRPr lang="en-US" dirty="0"/>
          </a:p>
          <a:p>
            <a:r>
              <a:rPr lang="en-US" dirty="0">
                <a:hlinkClick r:id="rId6"/>
              </a:rPr>
              <a:t>Pricing</a:t>
            </a:r>
            <a:endParaRPr lang="en-US" dirty="0"/>
          </a:p>
          <a:p>
            <a:r>
              <a:rPr lang="en-US" dirty="0">
                <a:hlinkClick r:id="rId7"/>
              </a:rPr>
              <a:t>aka.ms/TryPVA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make.powerapps.com</a:t>
            </a:r>
          </a:p>
          <a:p>
            <a:r>
              <a:rPr lang="en-US" dirty="0">
                <a:hlinkClick r:id="rId8"/>
              </a:rPr>
              <a:t>ROI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crosoft">
            <a:extLst>
              <a:ext uri="{FF2B5EF4-FFF2-40B4-BE49-F238E27FC236}">
                <a16:creationId xmlns:a16="http://schemas.microsoft.com/office/drawing/2014/main" id="{5217EC47-35C6-4E3A-963C-497574A841DF}"/>
              </a:ext>
            </a:extLst>
          </p:cNvPr>
          <p:cNvSpPr/>
          <p:nvPr/>
        </p:nvSpPr>
        <p:spPr>
          <a:xfrm>
            <a:off x="211268" y="1828372"/>
            <a:ext cx="3137487" cy="565703"/>
          </a:xfrm>
          <a:prstGeom prst="rect">
            <a:avLst/>
          </a:prstGeom>
        </p:spPr>
        <p:txBody>
          <a:bodyPr wrap="square" lIns="107571" tIns="67232" rIns="107571" bIns="67232" anchor="t">
            <a:spAutoFit/>
          </a:bodyPr>
          <a:lstStyle/>
          <a:p>
            <a:pPr defTabSz="685577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941" spc="-74" dirty="0">
                <a:ln w="3175">
                  <a:noFill/>
                </a:ln>
                <a:solidFill>
                  <a:prstClr val="white"/>
                </a:solidFill>
                <a:latin typeface="Segoe UI Light"/>
                <a:cs typeface="Segoe UI" pitchFamily="34" charset="0"/>
              </a:rPr>
              <a:t>Community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DED17-0383-455C-9BEB-3A8B37023403}"/>
              </a:ext>
            </a:extLst>
          </p:cNvPr>
          <p:cNvSpPr/>
          <p:nvPr/>
        </p:nvSpPr>
        <p:spPr>
          <a:xfrm>
            <a:off x="211268" y="2491844"/>
            <a:ext cx="4572000" cy="18517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Power BI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PowerApps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Microsoft Flow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Data Stories Gallery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Discuss, Connect, Feedback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en-US" sz="1500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CBDAB107-EADE-4CAC-9E9A-FFEE020B6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 bwMode="auto">
          <a:xfrm>
            <a:off x="2715400" y="-72235"/>
            <a:ext cx="6428600" cy="52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8C792-95FA-4BE9-AF85-55C59032E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85"/>
          <a:stretch/>
        </p:blipFill>
        <p:spPr>
          <a:xfrm>
            <a:off x="3749181" y="676748"/>
            <a:ext cx="5394820" cy="36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r="4358"/>
          <a:stretch/>
        </p:blipFill>
        <p:spPr>
          <a:xfrm>
            <a:off x="-3525" y="-3894"/>
            <a:ext cx="4659345" cy="5147394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372547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Eval: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5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bit.ly/pbifest19</a:t>
            </a:r>
          </a:p>
        </p:txBody>
      </p:sp>
    </p:spTree>
    <p:extLst>
      <p:ext uri="{BB962C8B-B14F-4D97-AF65-F5344CB8AC3E}">
        <p14:creationId xmlns:p14="http://schemas.microsoft.com/office/powerpoint/2010/main" val="401323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7" r="9463"/>
          <a:stretch/>
        </p:blipFill>
        <p:spPr>
          <a:xfrm>
            <a:off x="4572001" y="0"/>
            <a:ext cx="4572000" cy="5162793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4526878" y="312208"/>
            <a:ext cx="304265" cy="9408280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760E8DD-8C6B-49D5-BB03-6C1B1A45B00E}"/>
              </a:ext>
            </a:extLst>
          </p:cNvPr>
          <p:cNvSpPr txBox="1">
            <a:spLocks/>
          </p:cNvSpPr>
          <p:nvPr/>
        </p:nvSpPr>
        <p:spPr>
          <a:xfrm>
            <a:off x="196261" y="271451"/>
            <a:ext cx="6693490" cy="101421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24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Owner, Fleitas Arts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F9B73-2F91-4C25-AF4A-6CEFAE69F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253" y="0"/>
            <a:ext cx="28994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8126D-A6D2-4D35-B988-AC7A43B51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876" y="0"/>
            <a:ext cx="2900247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6EF035-8B79-47F6-9041-8BAA17271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4589"/>
            <a:ext cx="6504562" cy="21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B2926-DB70-49FA-B7F2-CC908E0E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4" y="0"/>
            <a:ext cx="28758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4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7532</TotalTime>
  <Words>1579</Words>
  <Application>Microsoft Office PowerPoint</Application>
  <PresentationFormat>On-screen Show (16:9)</PresentationFormat>
  <Paragraphs>229</Paragraphs>
  <Slides>66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Office Theme</vt:lpstr>
      <vt:lpstr>More Power</vt:lpstr>
      <vt:lpstr>PowerPoint Presentation</vt:lpstr>
      <vt:lpstr>PowerPoint Presentation</vt:lpstr>
      <vt:lpstr>PowerPoint Presentation</vt:lpstr>
      <vt:lpstr>Agenda</vt:lpstr>
      <vt:lpstr>Forms – Ai builder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Row-Level-Security (RLS)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Approvals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International Space Station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aka.ms/TryPVA </vt:lpstr>
      <vt:lpstr>PowerPoint Presentation</vt:lpstr>
      <vt:lpstr>Summary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HiramFleitas_PowerPlatformGameChanger</dc:title>
  <dc:creator>hf0524@universalproperty.com</dc:creator>
  <cp:keywords>PowerApps, MS Flow, Power BI</cp:keywords>
  <cp:lastModifiedBy>Hiram Fleitas</cp:lastModifiedBy>
  <cp:revision>1393</cp:revision>
  <dcterms:created xsi:type="dcterms:W3CDTF">2013-07-12T18:23:55Z</dcterms:created>
  <dcterms:modified xsi:type="dcterms:W3CDTF">2019-11-15T19:08:18Z</dcterms:modified>
  <cp:category>Develop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